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0"/>
  </p:notesMasterIdLst>
  <p:sldIdLst>
    <p:sldId id="336" r:id="rId5"/>
    <p:sldId id="340" r:id="rId6"/>
    <p:sldId id="337" r:id="rId7"/>
    <p:sldId id="338" r:id="rId8"/>
    <p:sldId id="339" r:id="rId9"/>
  </p:sldIdLst>
  <p:sldSz cx="9601200" cy="12801600" type="A3"/>
  <p:notesSz cx="6797675" cy="9926638"/>
  <p:embeddedFontLst>
    <p:embeddedFont>
      <p:font typeface="Arial Narrow" panose="020B0606020202030204" pitchFamily="34" charset="0"/>
      <p:regular r:id="rId11"/>
      <p:bold r:id="rId12"/>
      <p:italic r:id="rId13"/>
      <p:boldItalic r:id="rId14"/>
    </p:embeddedFont>
  </p:embeddedFontLst>
  <p:defaultTextStyle>
    <a:defPPr>
      <a:defRPr lang="nl-NL"/>
    </a:defPPr>
    <a:lvl1pPr marL="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253980" initials="2" lastIdx="9" clrIdx="0"/>
  <p:cmAuthor id="1" name="287580" initials="2" lastIdx="9" clrIdx="1"/>
  <p:cmAuthor id="2" name="333510" initials="3" lastIdx="2" clrIdx="2"/>
  <p:cmAuthor id="3" name="Zantvoort, D. van" initials="ZDv" lastIdx="13" clrIdx="3">
    <p:extLst>
      <p:ext uri="{19B8F6BF-5375-455C-9EA6-DF929625EA0E}">
        <p15:presenceInfo xmlns:p15="http://schemas.microsoft.com/office/powerpoint/2012/main" userId="Zantvoort, D. v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8E2"/>
    <a:srgbClr val="3D7B6B"/>
    <a:srgbClr val="FFEEB7"/>
    <a:srgbClr val="E6F2EF"/>
    <a:srgbClr val="BFE1DB"/>
    <a:srgbClr val="E3000F"/>
    <a:srgbClr val="CC0000"/>
    <a:srgbClr val="F2F2F2"/>
    <a:srgbClr val="A4E99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E376C5-0C00-4459-A7A2-9C2EE1256760}" v="2" dt="2026-04-30T07:27:14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096" y="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k Sieben" userId="ea67c0eb-40b0-4764-add6-3baf75f795ee" providerId="ADAL" clId="{B2C5AF56-4EB7-4EDF-AA32-020FF47B1D92}"/>
    <pc:docChg chg="modSld">
      <pc:chgData name="Rick Sieben" userId="ea67c0eb-40b0-4764-add6-3baf75f795ee" providerId="ADAL" clId="{B2C5AF56-4EB7-4EDF-AA32-020FF47B1D92}" dt="2026-04-30T07:34:40.439" v="11" actId="20577"/>
      <pc:docMkLst>
        <pc:docMk/>
      </pc:docMkLst>
      <pc:sldChg chg="modSp mod">
        <pc:chgData name="Rick Sieben" userId="ea67c0eb-40b0-4764-add6-3baf75f795ee" providerId="ADAL" clId="{B2C5AF56-4EB7-4EDF-AA32-020FF47B1D92}" dt="2026-04-30T07:34:40.439" v="11" actId="20577"/>
        <pc:sldMkLst>
          <pc:docMk/>
          <pc:sldMk cId="96682968" sldId="336"/>
        </pc:sldMkLst>
        <pc:spChg chg="mod">
          <ac:chgData name="Rick Sieben" userId="ea67c0eb-40b0-4764-add6-3baf75f795ee" providerId="ADAL" clId="{B2C5AF56-4EB7-4EDF-AA32-020FF47B1D92}" dt="2026-04-30T07:34:40.439" v="11" actId="20577"/>
          <ac:spMkLst>
            <pc:docMk/>
            <pc:sldMk cId="96682968" sldId="336"/>
            <ac:spMk id="11" creationId="{8DDBCAF4-A7AA-EA4F-BCB6-BA4E6BF39F2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831043AF-139E-4308-848F-C5EC27AFD340}" type="datetimeFigureOut">
              <a:rPr lang="nl-NL" smtClean="0"/>
              <a:t>30-4-2026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877CE9C1-30BC-4A0A-9735-D28DD40C25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62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3" y="3134172"/>
            <a:ext cx="9128657" cy="8777640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2138" y="6131140"/>
            <a:ext cx="8241316" cy="2018029"/>
          </a:xfrm>
        </p:spPr>
        <p:txBody>
          <a:bodyPr>
            <a:noAutofit/>
          </a:bodyPr>
          <a:lstStyle>
            <a:lvl1pPr marL="0" indent="0" algn="ctr">
              <a:buNone/>
              <a:defRPr sz="4200" b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Pro-Light" pitchFamily="50" charset="0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73484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2" name="Tekstvak 1"/>
          <p:cNvSpPr txBox="1"/>
          <p:nvPr userDrawn="1"/>
        </p:nvSpPr>
        <p:spPr>
          <a:xfrm>
            <a:off x="3061609" y="5459897"/>
            <a:ext cx="6124280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47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910391" y="4250163"/>
            <a:ext cx="6275498" cy="6987540"/>
          </a:xfrm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</p:spTree>
    <p:extLst>
      <p:ext uri="{BB962C8B-B14F-4D97-AF65-F5344CB8AC3E}">
        <p14:creationId xmlns:p14="http://schemas.microsoft.com/office/powerpoint/2010/main" val="15397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896045" y="4250163"/>
            <a:ext cx="6289844" cy="6987540"/>
          </a:xfrm>
          <a:prstGeom prst="rect">
            <a:avLst/>
          </a:prstGeom>
          <a:solidFill>
            <a:schemeClr val="accent4"/>
          </a:solidFill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  <p:sp>
        <p:nvSpPr>
          <p:cNvPr id="6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306337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3 -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6"/>
          </p:nvPr>
        </p:nvSpPr>
        <p:spPr>
          <a:xfrm>
            <a:off x="2910364" y="4249421"/>
            <a:ext cx="3024362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2" name="Tijdelijke aanduiding voor inhoud 10"/>
          <p:cNvSpPr>
            <a:spLocks noGrp="1"/>
          </p:cNvSpPr>
          <p:nvPr>
            <p:ph sz="quarter" idx="17"/>
          </p:nvPr>
        </p:nvSpPr>
        <p:spPr>
          <a:xfrm>
            <a:off x="6085942" y="4250163"/>
            <a:ext cx="3099920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36021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kolommen - geen zij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78096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1" y="4115751"/>
            <a:ext cx="9185888" cy="7930479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sz="quarter" idx="16"/>
          </p:nvPr>
        </p:nvSpPr>
        <p:spPr>
          <a:xfrm>
            <a:off x="263370" y="8552184"/>
            <a:ext cx="1663541" cy="4033097"/>
          </a:xfrm>
        </p:spPr>
        <p:txBody>
          <a:bodyPr>
            <a:normAutofit/>
          </a:bodyPr>
          <a:lstStyle>
            <a:lvl1pPr>
              <a:defRPr sz="1260"/>
            </a:lvl1pPr>
          </a:lstStyle>
          <a:p>
            <a:r>
              <a:rPr lang="nl-NL"/>
              <a:t>Klik op het pictogram als u een tabel wilt toevoegen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7" hasCustomPrompt="1"/>
          </p:nvPr>
        </p:nvSpPr>
        <p:spPr>
          <a:xfrm>
            <a:off x="6312456" y="4519089"/>
            <a:ext cx="3025378" cy="255439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260" baseline="0">
                <a:solidFill>
                  <a:schemeClr val="tx1"/>
                </a:solidFill>
              </a:defRPr>
            </a:lvl1pPr>
            <a:lvl2pPr marL="480036" indent="0">
              <a:buNone/>
              <a:defRPr sz="1260"/>
            </a:lvl2pPr>
            <a:lvl3pPr marL="960072" indent="0">
              <a:buNone/>
              <a:defRPr sz="1260"/>
            </a:lvl3pPr>
            <a:lvl4pPr marL="1440108" indent="0">
              <a:buNone/>
              <a:defRPr sz="1260"/>
            </a:lvl4pPr>
            <a:lvl5pPr marL="1920144" indent="0">
              <a:buNone/>
              <a:defRPr sz="1260"/>
            </a:lvl5pPr>
          </a:lstStyle>
          <a:p>
            <a:pPr lvl="0"/>
            <a:r>
              <a:rPr lang="nl-NL"/>
              <a:t>Titel</a:t>
            </a:r>
          </a:p>
          <a:p>
            <a:pPr lvl="0"/>
            <a:r>
              <a:rPr lang="nl-NL"/>
              <a:t>Klik voor tekst</a:t>
            </a:r>
          </a:p>
        </p:txBody>
      </p:sp>
    </p:spTree>
    <p:extLst>
      <p:ext uri="{BB962C8B-B14F-4D97-AF65-F5344CB8AC3E}">
        <p14:creationId xmlns:p14="http://schemas.microsoft.com/office/powerpoint/2010/main" val="48943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39446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66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90" y="3976798"/>
            <a:ext cx="8161020" cy="2744047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800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75E715C7-A078-4319-99E2-D7F209D7FEAF}" type="datetimeFigureOut">
              <a:rPr lang="nl-NL" smtClean="0"/>
              <a:t>30-4-2026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280410" y="11865191"/>
            <a:ext cx="3040380" cy="68156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8808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D7EA7CDA-5A5A-42A0-B89E-4B790D8930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857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3" y="486545"/>
            <a:ext cx="2041427" cy="2209891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783510" y="1696277"/>
            <a:ext cx="3402378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470">
                <a:solidFill>
                  <a:schemeClr val="bg2"/>
                </a:solidFill>
                <a:latin typeface="+mj-lt"/>
              </a:rPr>
              <a:t>Werken aan </a:t>
            </a:r>
            <a:r>
              <a:rPr lang="nl-NL" sz="1470" b="1">
                <a:solidFill>
                  <a:schemeClr val="bg2"/>
                </a:solidFill>
                <a:latin typeface="+mj-lt"/>
              </a:rPr>
              <a:t>cliëntperspectief</a:t>
            </a:r>
          </a:p>
        </p:txBody>
      </p:sp>
    </p:spTree>
    <p:extLst>
      <p:ext uri="{BB962C8B-B14F-4D97-AF65-F5344CB8AC3E}">
        <p14:creationId xmlns:p14="http://schemas.microsoft.com/office/powerpoint/2010/main" val="335808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77" r:id="rId6"/>
    <p:sldLayoutId id="2147483666" r:id="rId7"/>
    <p:sldLayoutId id="2147483675" r:id="rId8"/>
    <p:sldLayoutId id="2147483678" r:id="rId9"/>
  </p:sldLayoutIdLst>
  <p:txStyles>
    <p:titleStyle>
      <a:lvl1pPr algn="r" defTabSz="960072" rtl="0" eaLnBrk="1" latinLnBrk="0" hangingPunct="1">
        <a:spcBef>
          <a:spcPct val="0"/>
        </a:spcBef>
        <a:buNone/>
        <a:defRPr sz="1680" b="0" kern="1200">
          <a:solidFill>
            <a:schemeClr val="bg1">
              <a:lumMod val="50000"/>
            </a:schemeClr>
          </a:solidFill>
          <a:latin typeface="DINPro-Regular" pitchFamily="50" charset="0"/>
          <a:ea typeface="+mj-ea"/>
          <a:cs typeface="+mj-cs"/>
        </a:defRPr>
      </a:lvl1pPr>
    </p:titleStyle>
    <p:bodyStyle>
      <a:lvl1pPr marL="360027" indent="-360027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80059" indent="-300023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9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2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162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»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198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234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7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30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3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07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0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44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18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21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25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28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6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26" Type="http://schemas.openxmlformats.org/officeDocument/2006/relationships/hyperlink" Target="https://www.amarant.nl/themas/werk-en-dagbesteding" TargetMode="External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781375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 dirty="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 dirty="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Tilburg </a:t>
            </a:r>
          </a:p>
          <a:p>
            <a:pPr marL="0" indent="0">
              <a:buNone/>
            </a:pPr>
            <a:r>
              <a:rPr lang="nl-NL" sz="1400" dirty="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Versie 30-04-2026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33144"/>
              </p:ext>
            </p:extLst>
          </p:nvPr>
        </p:nvGraphicFramePr>
        <p:xfrm>
          <a:off x="303711" y="2746188"/>
          <a:ext cx="9060613" cy="6212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Jeugd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11403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969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Tongerlose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Hoef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2740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Vleugel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0652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 centrum 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ARTenZO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3645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Destil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70538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41648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Office Assist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64625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Hanekam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47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La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Vida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2383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Midden-Brabant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58756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De Draaierij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0603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Daniel de Brouwerpark 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3536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 OKZ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10849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</a:t>
                      </a:r>
                      <a:r>
                        <a:rPr lang="nl-NL" sz="9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logistiek </a:t>
                      </a:r>
                      <a:r>
                        <a:rPr lang="nl-NL" sz="900" baseline="0" dirty="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Stichd</a:t>
                      </a:r>
                      <a:r>
                        <a:rPr lang="nl-NL" sz="900" baseline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1980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De Hanekam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4802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Lokaal 013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Yonder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81231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Reeshof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62075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Willem II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44056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</a:t>
                      </a:r>
                      <a:r>
                        <a:rPr lang="nl-NL" sz="9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Rugdijk</a:t>
                      </a:r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5492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De Uitkijk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05875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Individuele Traject Begeleiding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09584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Bij Ons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95260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29614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16192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41103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07873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13547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066181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066714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00177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083462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088839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053487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081776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058280"/>
            <a:ext cx="319752" cy="319752"/>
          </a:xfrm>
          <a:prstGeom prst="rect">
            <a:avLst/>
          </a:prstGeom>
        </p:spPr>
      </p:pic>
      <p:graphicFrame>
        <p:nvGraphicFramePr>
          <p:cNvPr id="18" name="Tabel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08702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19" name="Afbeelding 18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9668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Vervolg 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983582"/>
              </p:ext>
            </p:extLst>
          </p:nvPr>
        </p:nvGraphicFramePr>
        <p:xfrm>
          <a:off x="303711" y="2800400"/>
          <a:ext cx="9060613" cy="47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Gilze-Rijen</a:t>
                      </a: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40837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Have a break Gemeentehuis Gilze-Rijen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21851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Gilze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4329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Vliegbasis Gilze-Rijen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2056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Hilvarenbeek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40503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Uilenburg 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529241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Oisterwijk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19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Pannenschuur Oisterwijk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29310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Moergestel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7154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97808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Molenpark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8221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 Smaakmakers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448386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2306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Europaplein 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27311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83826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70404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95315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62085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67759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20393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20926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54389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37674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43051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07699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35988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12492"/>
            <a:ext cx="319752" cy="319752"/>
          </a:xfrm>
          <a:prstGeom prst="rect">
            <a:avLst/>
          </a:prstGeom>
        </p:spPr>
      </p:pic>
      <p:sp>
        <p:nvSpPr>
          <p:cNvPr id="44" name="Rechthoek 43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79" name="Tabel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30134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80" name="Afbeelding 7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88" name="Afbeelding 87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89" name="Afbeelding 88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9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Tekstvak 9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392594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407523"/>
              </p:ext>
            </p:extLst>
          </p:nvPr>
        </p:nvGraphicFramePr>
        <p:xfrm>
          <a:off x="303711" y="2800400"/>
          <a:ext cx="9060613" cy="7523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5251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Noutenhof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33059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‘t Haeghje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4038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West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4964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Groothandel Makro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0461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Houtwerkplaats </a:t>
                      </a:r>
                      <a:r>
                        <a:rPr lang="nl-NL" sz="9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MeerInHouT</a:t>
                      </a:r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5436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Tech &amp; Bytes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8757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Breda Noord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214876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Wolfslaar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6527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West-Brabant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899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Spinveld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20296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81883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Centrum ARTenZO Breda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67765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IJpelaar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5771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Lokaal 076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Curio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1908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Zandoogjes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72028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</a:t>
                      </a:r>
                      <a:r>
                        <a:rPr lang="nl-NL" sz="900" dirty="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Princenhage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  <a:endParaRPr lang="nl-NL" sz="9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67050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Groenzorg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513696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Individuele Traject Begeleiding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723413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91735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Smaakmakers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75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Liesbos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48777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1244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Molenwiek 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56391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Chaamdijk 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1365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Oosterhout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50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Oosterhout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858411"/>
                  </a:ext>
                </a:extLst>
              </a:tr>
            </a:tbl>
          </a:graphicData>
        </a:graphic>
      </p:graphicFrame>
      <p:sp>
        <p:nvSpPr>
          <p:cNvPr id="35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Regio West Brabant </a:t>
            </a:r>
          </a:p>
        </p:txBody>
      </p:sp>
      <p:pic>
        <p:nvPicPr>
          <p:cNvPr id="38" name="Afbeelding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06435"/>
            <a:ext cx="278116" cy="248418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93013"/>
            <a:ext cx="293142" cy="261840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17924"/>
            <a:ext cx="423100" cy="336929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84694"/>
            <a:ext cx="293151" cy="270159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90368"/>
            <a:ext cx="264485" cy="264485"/>
          </a:xfrm>
          <a:prstGeom prst="rect">
            <a:avLst/>
          </a:prstGeom>
        </p:spPr>
      </p:pic>
      <p:pic>
        <p:nvPicPr>
          <p:cNvPr id="63" name="Afbeelding 6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43002"/>
            <a:ext cx="311851" cy="311851"/>
          </a:xfrm>
          <a:prstGeom prst="rect">
            <a:avLst/>
          </a:prstGeom>
        </p:spPr>
      </p:pic>
      <p:pic>
        <p:nvPicPr>
          <p:cNvPr id="64" name="Afbeelding 6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43535"/>
            <a:ext cx="345908" cy="311318"/>
          </a:xfrm>
          <a:prstGeom prst="rect">
            <a:avLst/>
          </a:prstGeom>
        </p:spPr>
      </p:pic>
      <p:pic>
        <p:nvPicPr>
          <p:cNvPr id="65" name="Afbeelding 6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76998"/>
            <a:ext cx="277855" cy="277855"/>
          </a:xfrm>
          <a:prstGeom prst="rect">
            <a:avLst/>
          </a:prstGeom>
        </p:spPr>
      </p:pic>
      <p:pic>
        <p:nvPicPr>
          <p:cNvPr id="66" name="Afbeelding 6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60283"/>
            <a:ext cx="388676" cy="294570"/>
          </a:xfrm>
          <a:prstGeom prst="rect">
            <a:avLst/>
          </a:prstGeom>
        </p:spPr>
      </p:pic>
      <p:pic>
        <p:nvPicPr>
          <p:cNvPr id="67" name="Afbeelding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65660"/>
            <a:ext cx="289193" cy="289193"/>
          </a:xfrm>
          <a:prstGeom prst="rect">
            <a:avLst/>
          </a:prstGeom>
        </p:spPr>
      </p:pic>
      <p:pic>
        <p:nvPicPr>
          <p:cNvPr id="6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30308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Afbeelding 6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58597"/>
            <a:ext cx="296256" cy="296256"/>
          </a:xfrm>
          <a:prstGeom prst="rect">
            <a:avLst/>
          </a:prstGeom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35101"/>
            <a:ext cx="319752" cy="319752"/>
          </a:xfrm>
          <a:prstGeom prst="rect">
            <a:avLst/>
          </a:prstGeom>
        </p:spPr>
      </p:pic>
      <p:graphicFrame>
        <p:nvGraphicFramePr>
          <p:cNvPr id="32" name="Tabel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011461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hthoek 49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Tekstvak 50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217318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781251"/>
              </p:ext>
            </p:extLst>
          </p:nvPr>
        </p:nvGraphicFramePr>
        <p:xfrm>
          <a:off x="303711" y="2872408"/>
          <a:ext cx="9060613" cy="4048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7788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Ambachtscentrum Kringloper R.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789263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Rijsbergen</a:t>
                      </a:r>
                      <a:r>
                        <a:rPr lang="nl-NL" sz="1100" b="1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1100" b="1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Dorpshuis Rijsbergen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36043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Brasserie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5331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272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Oudenbosch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Zellebergen Oudenbosch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455665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Oud-Gastel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4019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Meeshoeve Oud-Gastel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386248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Bergen op Zoom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855027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Rabobank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251057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68448"/>
            <a:ext cx="278116" cy="248418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255026"/>
            <a:ext cx="293142" cy="261840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79937"/>
            <a:ext cx="423100" cy="336929"/>
          </a:xfrm>
          <a:prstGeom prst="rect">
            <a:avLst/>
          </a:prstGeom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246707"/>
            <a:ext cx="293151" cy="270159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252381"/>
            <a:ext cx="264485" cy="26448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205015"/>
            <a:ext cx="311851" cy="311851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205548"/>
            <a:ext cx="345908" cy="31131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239011"/>
            <a:ext cx="277855" cy="277855"/>
          </a:xfrm>
          <a:prstGeom prst="rect">
            <a:avLst/>
          </a:prstGeom>
        </p:spPr>
      </p:pic>
      <p:pic>
        <p:nvPicPr>
          <p:cNvPr id="50" name="Afbeelding 4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222296"/>
            <a:ext cx="388676" cy="294570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227673"/>
            <a:ext cx="289193" cy="289193"/>
          </a:xfrm>
          <a:prstGeom prst="rect">
            <a:avLst/>
          </a:prstGeom>
        </p:spPr>
      </p:pic>
      <p:pic>
        <p:nvPicPr>
          <p:cNvPr id="1026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92321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220610"/>
            <a:ext cx="296256" cy="296256"/>
          </a:xfrm>
          <a:prstGeom prst="rect">
            <a:avLst/>
          </a:prstGeom>
        </p:spPr>
      </p:pic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West Brabant (vervolg)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97114"/>
            <a:ext cx="319752" cy="319752"/>
          </a:xfrm>
          <a:prstGeom prst="rect">
            <a:avLst/>
          </a:prstGeom>
        </p:spPr>
      </p:pic>
      <p:sp>
        <p:nvSpPr>
          <p:cNvPr id="32" name="Rechthoek 3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34" name="Tabel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783913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5" name="Afbeelding 34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5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kstvak 5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848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hthoek 64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6" name="Tabel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33264"/>
              </p:ext>
            </p:extLst>
          </p:nvPr>
        </p:nvGraphicFramePr>
        <p:xfrm>
          <a:off x="304815" y="3176004"/>
          <a:ext cx="9060613" cy="1671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Oss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Noordoost-Brabant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11186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49845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361403"/>
                  </a:ext>
                </a:extLst>
              </a:tr>
            </a:tbl>
          </a:graphicData>
        </a:graphic>
      </p:graphicFrame>
      <p:graphicFrame>
        <p:nvGraphicFramePr>
          <p:cNvPr id="56" name="Tabel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018007"/>
              </p:ext>
            </p:extLst>
          </p:nvPr>
        </p:nvGraphicFramePr>
        <p:xfrm>
          <a:off x="300083" y="6153484"/>
          <a:ext cx="9060613" cy="118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Best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Zuidoost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401850"/>
                  </a:ext>
                </a:extLst>
              </a:tr>
            </a:tbl>
          </a:graphicData>
        </a:graphic>
      </p:graphicFrame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      Regio Noordoost en Zuidoost Brabant </a:t>
            </a:r>
          </a:p>
        </p:txBody>
      </p:sp>
      <p:sp>
        <p:nvSpPr>
          <p:cNvPr id="4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43404" y="2743632"/>
            <a:ext cx="8502007" cy="455666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Noordoost Brabant </a:t>
            </a:r>
          </a:p>
        </p:txBody>
      </p:sp>
      <p:sp>
        <p:nvSpPr>
          <p:cNvPr id="42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6588" y="5675404"/>
            <a:ext cx="8502007" cy="498303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Zuidoost Brabant </a:t>
            </a:r>
          </a:p>
        </p:txBody>
      </p:sp>
      <p:pic>
        <p:nvPicPr>
          <p:cNvPr id="78" name="Afbeelding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124" y="3571997"/>
            <a:ext cx="278116" cy="248418"/>
          </a:xfrm>
          <a:prstGeom prst="rect">
            <a:avLst/>
          </a:prstGeom>
        </p:spPr>
      </p:pic>
      <p:pic>
        <p:nvPicPr>
          <p:cNvPr id="79" name="Afbeelding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445" y="3558575"/>
            <a:ext cx="293142" cy="261840"/>
          </a:xfrm>
          <a:prstGeom prst="rect">
            <a:avLst/>
          </a:prstGeom>
        </p:spPr>
      </p:pic>
      <p:pic>
        <p:nvPicPr>
          <p:cNvPr id="80" name="Afbeelding 7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805909" y="3483486"/>
            <a:ext cx="423100" cy="336929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013" y="3550256"/>
            <a:ext cx="293151" cy="270159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421" y="3555930"/>
            <a:ext cx="264485" cy="264485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71" y="3508564"/>
            <a:ext cx="311851" cy="311851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30301" y="3509097"/>
            <a:ext cx="345908" cy="311318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48" y="3542560"/>
            <a:ext cx="277855" cy="277855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45903" y="3525845"/>
            <a:ext cx="388676" cy="294570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927" y="3531222"/>
            <a:ext cx="289193" cy="289193"/>
          </a:xfrm>
          <a:prstGeom prst="rect">
            <a:avLst/>
          </a:prstGeom>
        </p:spPr>
      </p:pic>
      <p:pic>
        <p:nvPicPr>
          <p:cNvPr id="8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74" y="3495870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Afbeelding 8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439" y="3524159"/>
            <a:ext cx="296256" cy="296256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026" y="3500663"/>
            <a:ext cx="319752" cy="319752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71" y="6527662"/>
            <a:ext cx="278116" cy="248418"/>
          </a:xfrm>
          <a:prstGeom prst="rect">
            <a:avLst/>
          </a:prstGeom>
        </p:spPr>
      </p:pic>
      <p:pic>
        <p:nvPicPr>
          <p:cNvPr id="92" name="Afbeelding 9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292" y="6514240"/>
            <a:ext cx="293142" cy="261840"/>
          </a:xfrm>
          <a:prstGeom prst="rect">
            <a:avLst/>
          </a:prstGeom>
        </p:spPr>
      </p:pic>
      <p:pic>
        <p:nvPicPr>
          <p:cNvPr id="93" name="Afbeelding 9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82756" y="6439151"/>
            <a:ext cx="423100" cy="336929"/>
          </a:xfrm>
          <a:prstGeom prst="rect">
            <a:avLst/>
          </a:prstGeom>
        </p:spPr>
      </p:pic>
      <p:pic>
        <p:nvPicPr>
          <p:cNvPr id="94" name="Afbeelding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5860" y="6505921"/>
            <a:ext cx="293151" cy="270159"/>
          </a:xfrm>
          <a:prstGeom prst="rect">
            <a:avLst/>
          </a:prstGeom>
        </p:spPr>
      </p:pic>
      <p:pic>
        <p:nvPicPr>
          <p:cNvPr id="95" name="Afbeelding 9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268" y="6511595"/>
            <a:ext cx="264485" cy="264485"/>
          </a:xfrm>
          <a:prstGeom prst="rect">
            <a:avLst/>
          </a:prstGeom>
        </p:spPr>
      </p:pic>
      <p:pic>
        <p:nvPicPr>
          <p:cNvPr id="96" name="Afbeelding 9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18" y="6464229"/>
            <a:ext cx="311851" cy="311851"/>
          </a:xfrm>
          <a:prstGeom prst="rect">
            <a:avLst/>
          </a:prstGeom>
        </p:spPr>
      </p:pic>
      <p:pic>
        <p:nvPicPr>
          <p:cNvPr id="97" name="Afbeelding 96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7148" y="6464762"/>
            <a:ext cx="345908" cy="311318"/>
          </a:xfrm>
          <a:prstGeom prst="rect">
            <a:avLst/>
          </a:prstGeom>
        </p:spPr>
      </p:pic>
      <p:pic>
        <p:nvPicPr>
          <p:cNvPr id="98" name="Afbeelding 9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895" y="6498225"/>
            <a:ext cx="277855" cy="277855"/>
          </a:xfrm>
          <a:prstGeom prst="rect">
            <a:avLst/>
          </a:prstGeom>
        </p:spPr>
      </p:pic>
      <p:pic>
        <p:nvPicPr>
          <p:cNvPr id="99" name="Afbeelding 98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22750" y="6481510"/>
            <a:ext cx="388676" cy="294570"/>
          </a:xfrm>
          <a:prstGeom prst="rect">
            <a:avLst/>
          </a:prstGeom>
        </p:spPr>
      </p:pic>
      <p:pic>
        <p:nvPicPr>
          <p:cNvPr id="100" name="Afbeelding 9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74" y="6486887"/>
            <a:ext cx="289193" cy="289193"/>
          </a:xfrm>
          <a:prstGeom prst="rect">
            <a:avLst/>
          </a:prstGeom>
        </p:spPr>
      </p:pic>
      <p:pic>
        <p:nvPicPr>
          <p:cNvPr id="10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821" y="6451535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Afbeelding 10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286" y="6479824"/>
            <a:ext cx="296256" cy="296256"/>
          </a:xfrm>
          <a:prstGeom prst="rect">
            <a:avLst/>
          </a:prstGeom>
        </p:spPr>
      </p:pic>
      <p:pic>
        <p:nvPicPr>
          <p:cNvPr id="103" name="Afbeelding 102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873" y="6456328"/>
            <a:ext cx="319752" cy="319752"/>
          </a:xfrm>
          <a:prstGeom prst="rect">
            <a:avLst/>
          </a:prstGeom>
        </p:spPr>
      </p:pic>
      <p:graphicFrame>
        <p:nvGraphicFramePr>
          <p:cNvPr id="49" name="Tabel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75097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50" name="Afbeelding 4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52" name="Afbeelding 5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53" name="Afbeelding 5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54" name="Afbeelding 5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55" name="Afbeelding 5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57" name="Afbeelding 56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58" name="Afbeelding 57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59" name="Afbeelding 58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63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Tekstvak 65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4213027" y="12429351"/>
            <a:ext cx="58663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/>
              <a:t>Versie: 20230615, de meest actuele versie is te vinden op de website van Amarant  </a:t>
            </a:r>
            <a:r>
              <a:rPr lang="nl-NL" sz="800">
                <a:hlinkClick r:id="rId26"/>
              </a:rPr>
              <a:t>Werk en dagbesteding (amarant.nl)</a:t>
            </a:r>
            <a:endParaRPr lang="nl-NL" sz="800"/>
          </a:p>
        </p:txBody>
      </p:sp>
    </p:spTree>
    <p:extLst>
      <p:ext uri="{BB962C8B-B14F-4D97-AF65-F5344CB8AC3E}">
        <p14:creationId xmlns:p14="http://schemas.microsoft.com/office/powerpoint/2010/main" val="323001205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zorgprogrammering">
  <a:themeElements>
    <a:clrScheme name="Amarant Groep kleuren">
      <a:dk1>
        <a:sysClr val="windowText" lastClr="000000"/>
      </a:dk1>
      <a:lt1>
        <a:srgbClr val="FFFFFF"/>
      </a:lt1>
      <a:dk2>
        <a:srgbClr val="E3000F"/>
      </a:dk2>
      <a:lt2>
        <a:srgbClr val="7F7F7F"/>
      </a:lt2>
      <a:accent1>
        <a:srgbClr val="E3000F"/>
      </a:accent1>
      <a:accent2>
        <a:srgbClr val="F2F2F2"/>
      </a:accent2>
      <a:accent3>
        <a:srgbClr val="D8D8D8"/>
      </a:accent3>
      <a:accent4>
        <a:srgbClr val="BFBFBF"/>
      </a:accent4>
      <a:accent5>
        <a:srgbClr val="A5A5A5"/>
      </a:accent5>
      <a:accent6>
        <a:srgbClr val="F2B8A2"/>
      </a:accent6>
      <a:hlink>
        <a:srgbClr val="E3000F"/>
      </a:hlink>
      <a:folHlink>
        <a:srgbClr val="E3000F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a25daf-fa5d-478e-9273-a13073d72081">
      <Terms xmlns="http://schemas.microsoft.com/office/infopath/2007/PartnerControls"/>
    </lcf76f155ced4ddcb4097134ff3c332f>
    <TaxCatchAll xmlns="ff34eea0-2eab-411f-9103-78cbcc84edc4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A0B6F6FC93048B60791FF2F0E7E98" ma:contentTypeVersion="15" ma:contentTypeDescription="Een nieuw document maken." ma:contentTypeScope="" ma:versionID="51d390fff47fe7cb48bda512cdfa34fc">
  <xsd:schema xmlns:xsd="http://www.w3.org/2001/XMLSchema" xmlns:xs="http://www.w3.org/2001/XMLSchema" xmlns:p="http://schemas.microsoft.com/office/2006/metadata/properties" xmlns:ns1="http://schemas.microsoft.com/sharepoint/v3" xmlns:ns2="c8a25daf-fa5d-478e-9273-a13073d72081" xmlns:ns3="ff34eea0-2eab-411f-9103-78cbcc84edc4" targetNamespace="http://schemas.microsoft.com/office/2006/metadata/properties" ma:root="true" ma:fieldsID="6c8005eea56ed2a7826e7bd6671ddd08" ns1:_="" ns2:_="" ns3:_="">
    <xsd:import namespace="http://schemas.microsoft.com/sharepoint/v3"/>
    <xsd:import namespace="c8a25daf-fa5d-478e-9273-a13073d72081"/>
    <xsd:import namespace="ff34eea0-2eab-411f-9103-78cbcc84e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25daf-fa5d-478e-9273-a13073d720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e2a10017-7815-4dff-af26-aded362f8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4eea0-2eab-411f-9103-78cbcc84edc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eb5918a-d5c6-4b66-8958-5836d4ffe4f4}" ma:internalName="TaxCatchAll" ma:showField="CatchAllData" ma:web="ff34eea0-2eab-411f-9103-78cbcc84ed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0DFD0C-1E0C-4296-ADCA-FE94C3E12C78}">
  <ds:schemaRefs>
    <ds:schemaRef ds:uri="c8a25daf-fa5d-478e-9273-a13073d72081"/>
    <ds:schemaRef ds:uri="ff34eea0-2eab-411f-9103-78cbcc84ed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1DEB1FC-7401-4350-89F3-FE2DD6EDF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678D63-15FA-449A-944B-E16F44B41F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8a25daf-fa5d-478e-9273-a13073d72081"/>
    <ds:schemaRef ds:uri="ff34eea0-2eab-411f-9103-78cbcc84e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bcb7df3-ab6e-453d-8d18-cda250f07e53}" enabled="1" method="Standard" siteId="{56a595f3-2505-470d-834a-c93e951a18c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Presentatie zorgprogrammering</Template>
  <TotalTime>69</TotalTime>
  <Words>933</Words>
  <Application>Microsoft Office PowerPoint</Application>
  <PresentationFormat>A3 (297 x 420 mm)</PresentationFormat>
  <Paragraphs>564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3" baseType="lpstr">
      <vt:lpstr>Calibri Light</vt:lpstr>
      <vt:lpstr>LeMonde Livre</vt:lpstr>
      <vt:lpstr>Arial Narrow</vt:lpstr>
      <vt:lpstr>DINPro-Regular</vt:lpstr>
      <vt:lpstr>Calibri</vt:lpstr>
      <vt:lpstr>DINPro-Light</vt:lpstr>
      <vt:lpstr>Arial</vt:lpstr>
      <vt:lpstr>Presentatie zorgprogrammering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Amarant 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287580</dc:creator>
  <cp:lastModifiedBy>Rick Sieben</cp:lastModifiedBy>
  <cp:revision>2</cp:revision>
  <cp:lastPrinted>2023-03-01T12:12:01Z</cp:lastPrinted>
  <dcterms:created xsi:type="dcterms:W3CDTF">2018-10-03T06:55:43Z</dcterms:created>
  <dcterms:modified xsi:type="dcterms:W3CDTF">2026-04-30T07:35:21Z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0x01010064AA0B6F6FC93048B60791FF2F0E7E98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